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29" r:id="rId3"/>
    <p:sldId id="33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939580"/>
    <a:srgbClr val="000000"/>
    <a:srgbClr val="982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145585-BCEB-4C8B-90A0-23507F51E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9BFBB0-91B7-4FEB-8EFA-0AB422BF8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08EC48-158C-42F5-96D7-5A5ADEDCA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01B1-7A2E-4659-8C06-D655FE30E16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6C7022-019A-4594-8328-4380D19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295E79-3CE1-4EF6-8678-2520091D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7693-3618-444F-8130-67EC500F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0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7ABE3D-453D-43B4-B58C-D637EA98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CF4B291-8ED9-4222-B374-B5E8E1F83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E6F946-16C0-409D-B23C-692481D7E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01B1-7A2E-4659-8C06-D655FE30E16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1D1029-2311-4AB6-A292-542E4E755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FBFA7A-33E6-4238-A9C2-EA5494CC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7693-3618-444F-8130-67EC500F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5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C56C942-EDCF-451C-B590-49DCB4879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B23DB49-331D-4D68-8FB6-E581495C5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7B7090-168E-4224-B718-A7231735C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01B1-7A2E-4659-8C06-D655FE30E16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3F8BE3-9AB6-4AAC-AD19-C788DF38F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D2A3E9-FC6C-4002-94BB-E8EC3A4A1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7693-3618-444F-8130-67EC500F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06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332BB07-D2A3-48A3-880A-955555CE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62E8-97C2-4B74-A768-B1AF63FB3ADE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4F78D74-278D-45B3-BE0C-99622A15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32E7492-AA86-4571-A6A9-3228B215B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6CDE-D675-478F-B88E-5B4241691752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EAAC7016-07E9-495D-8A53-D40734A0FA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262626"/>
              </a:clrFrom>
              <a:clrTo>
                <a:srgbClr val="26262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" r="8171" b="7753"/>
          <a:stretch/>
        </p:blipFill>
        <p:spPr>
          <a:xfrm>
            <a:off x="0" y="0"/>
            <a:ext cx="8915400" cy="676302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B8264998-3C88-4E10-BFBE-77D596AEC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262626"/>
              </a:clrFrom>
              <a:clrTo>
                <a:srgbClr val="26262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6" r="54085" b="7753"/>
          <a:stretch/>
        </p:blipFill>
        <p:spPr>
          <a:xfrm>
            <a:off x="7734300" y="-41551"/>
            <a:ext cx="4457700" cy="577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49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A6C2F2-5C70-4A9C-A85F-C693C364F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D0D8B2-E844-4221-BD60-762D05D6E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1BC0B7-B04A-462C-85C6-12293C587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01B1-7A2E-4659-8C06-D655FE30E16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142F0C-460A-416D-81AF-4AF77676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544AF7-939D-4DB1-8F0D-F3987E8B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7693-3618-444F-8130-67EC500F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3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ABAB78-5764-42B5-ABBF-F0E72CD62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8F31D4-CCB1-43E8-8DFB-FCEACD2F8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4EC2F9-4D05-4FD5-B7E0-16AD2098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01B1-7A2E-4659-8C06-D655FE30E16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700AC6-FFBA-42AB-B899-C823399E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74CF8D-D698-43A8-8FE6-F8D4D1A6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7693-3618-444F-8130-67EC500F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0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17222C-54A3-4647-B563-0E1987F9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548CD9-5BB3-488A-95C7-1B12CEB76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1B4AEDB-0BF6-4D43-93D1-166949EA2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3DE03E-8792-4E93-B428-3DBC03E1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01B1-7A2E-4659-8C06-D655FE30E16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F23E28-DC3D-427E-9F3F-68F84B4A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42D1178-3495-485F-9D3D-99459B46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7693-3618-444F-8130-67EC500F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3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DC957B-4947-4DA6-8980-3864E494D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6A46F9-AD2A-414F-9E38-ADE495C47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946778D-FB1B-4030-BDA5-E776425B9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9A92B2F-EA84-4D1F-BDE0-A6FEF3502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E97E6E8-F0BE-48E4-86C1-225F692CB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5770CAD-5A47-41C9-8446-C6497321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01B1-7A2E-4659-8C06-D655FE30E16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178C1CA-3751-4953-AF03-10F6411C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82B210A-B565-4028-8641-85FCBBB8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7693-3618-444F-8130-67EC500F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1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9ECC81-32F4-4533-A0A9-76145C08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2FC5ABE-39FB-474E-9F0D-F29A8962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01B1-7A2E-4659-8C06-D655FE30E16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FE0E9C1-08E1-43FA-A8C8-60193B47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B1DAE24-9506-41B4-84C2-FFE6247F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7693-3618-444F-8130-67EC500F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4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6538E1F-F989-406C-A5B4-9FE4FEC68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01B1-7A2E-4659-8C06-D655FE30E16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5CBD653-4ECC-4B83-9E2E-0D6B0807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BC2072D-A3D8-4140-B902-2B5010B6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7693-3618-444F-8130-67EC500F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562A48-9F20-4B13-B470-1791455F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72201F-7A80-4CA9-B338-C927140E8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E1ACCC-826B-405F-933F-0AFF2C279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AB3F1C2-F646-451D-96F3-601A6F06E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01B1-7A2E-4659-8C06-D655FE30E16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DBA2AE-5739-4350-BC11-8A2AF60AB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30F96A8-8930-498B-AC38-ABF9BDC6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7693-3618-444F-8130-67EC500F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7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234C0E-5B30-47DA-B336-2ED28A45D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9D8762-2AAF-4911-8178-33B3A7DF34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91BB7D-9EBF-4209-AA36-881C7345B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A89C3F7-F289-4D19-9A76-DEC333708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01B1-7A2E-4659-8C06-D655FE30E16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11AB30-A5C3-456C-A337-A5D504A7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62B70A-9F67-4741-9986-4A5F496A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7693-3618-444F-8130-67EC500F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2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8BCDFD1-9881-452C-AD3D-71C6F6F2B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2A828-0E8A-471D-AAEA-28719A59B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7B62C1-0957-4D44-AE63-AF5016D23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A01B1-7A2E-4659-8C06-D655FE30E16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1574CC-9BDD-4500-932B-FC6160A0A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6CF901-D4A6-4B55-8C51-AB3C50275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D7693-3618-444F-8130-67EC500F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3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3" Type="http://schemas.openxmlformats.org/officeDocument/2006/relationships/image" Target="../media/image3.png"/><Relationship Id="rId12" Type="http://schemas.openxmlformats.org/officeDocument/2006/relationships/hyperlink" Target="about:blan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image" Target="../media/image5.png"/></Relationships>

</file>

<file path=ppt/slides/_rels/slide2.xml.rels><?xml version="1.0" encoding="UTF-8" standalone="yes"?>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44178B-56FE-47EB-A17F-EC772A54B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smtClean="0"/>
              <a:t>Tips </a:t>
            </a:r>
            <a:r>
              <a:rPr lang="en-US" b="1" smtClean="0"/>
              <a:t>About </a:t>
            </a:r>
            <a:r>
              <a:rPr lang="en-US" b="1" smtClean="0"/>
              <a:t>Reflections </a:t>
            </a:r>
            <a:r>
              <a:rPr lang="en-US" b="1" smtClean="0"/>
              <a:t>Virtual </a:t>
            </a:r>
            <a:r>
              <a:rPr lang="en-US" b="1" dirty="0"/>
              <a:t>S</a:t>
            </a:r>
            <a:r>
              <a:rPr lang="en-US" b="1" smtClean="0"/>
              <a:t>ubmission</a:t>
            </a:r>
            <a:endParaRPr lang="en-US" sz="13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9CBBE5F-B2B3-41CF-8F04-CABD809F5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700" y="5697745"/>
            <a:ext cx="9221487" cy="10669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321BD33-4EC8-4EA8-BB75-850765899C69}"/>
              </a:ext>
            </a:extLst>
          </p:cNvPr>
          <p:cNvSpPr/>
          <p:nvPr/>
        </p:nvSpPr>
        <p:spPr>
          <a:xfrm>
            <a:off x="1828715" y="1966004"/>
            <a:ext cx="7910708" cy="365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interpret this year’s theme: </a:t>
            </a:r>
          </a:p>
          <a:p>
            <a:r>
              <a:rPr lang="en-US" dirty="0"/>
              <a:t>	I matter because…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take a great picture of artwork?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Where can students find help?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Students’ private art teachers;</a:t>
            </a:r>
          </a:p>
          <a:p>
            <a:pPr lvl="1">
              <a:lnSpc>
                <a:spcPct val="150000"/>
              </a:lnSpc>
            </a:pP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endParaRPr lang="en-US" dirty="0"/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8" name="幻灯片缩放定位 7">
                <a:extLst>
                  <a:ext uri="{FF2B5EF4-FFF2-40B4-BE49-F238E27FC236}">
                    <a16:creationId xmlns:a16="http://schemas.microsoft.com/office/drawing/2014/main" id="{D3379AD7-35B8-4F4C-BA9E-2EAECDA5AF5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25417676"/>
                  </p:ext>
                </p:extLst>
              </p:nvPr>
            </p:nvGraphicFramePr>
            <p:xfrm>
              <a:off x="6095999" y="2109335"/>
              <a:ext cx="644805" cy="362703"/>
            </p:xfrm>
            <a:graphic>
              <a:graphicData uri="http://schemas.microsoft.com/office/powerpoint/2016/slidezoom">
                <pslz:sldZm>
                  <pslz:sldZmObj sldId="329" cId="2858851205">
                    <pslz:zmPr id="{EF30DCA0-4F79-472C-824C-CFF3D5737056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44805" cy="36270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幻灯片缩放定位 7">
                <a:hlinkClick r:id="rId4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D3379AD7-35B8-4F4C-BA9E-2EAECDA5AF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5999" y="2109335"/>
                <a:ext cx="644805" cy="36270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0" name="幻灯片缩放定位 9">
                <a:extLst>
                  <a:ext uri="{FF2B5EF4-FFF2-40B4-BE49-F238E27FC236}">
                    <a16:creationId xmlns:a16="http://schemas.microsoft.com/office/drawing/2014/main" id="{A5B6457D-5D92-4472-A566-77172FD5FF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45975714"/>
                  </p:ext>
                </p:extLst>
              </p:nvPr>
            </p:nvGraphicFramePr>
            <p:xfrm>
              <a:off x="6095999" y="2828009"/>
              <a:ext cx="644805" cy="362703"/>
            </p:xfrm>
            <a:graphic>
              <a:graphicData uri="http://schemas.microsoft.com/office/powerpoint/2016/slidezoom">
                <pslz:sldZm>
                  <pslz:sldZmObj sldId="330" cId="3803414492">
                    <pslz:zmPr id="{B71CFCB2-6084-44F0-8AF2-E755D8024B5F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44805" cy="36270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幻灯片缩放定位 9">
                <a:hlinkClick r:id="rId10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A5B6457D-5D92-4472-A566-77172FD5FF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95999" y="2828009"/>
                <a:ext cx="644805" cy="36270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2C54A186-6B49-4C32-9FEE-9513A3C81E20}"/>
              </a:ext>
            </a:extLst>
          </p:cNvPr>
          <p:cNvSpPr txBox="1"/>
          <p:nvPr/>
        </p:nvSpPr>
        <p:spPr>
          <a:xfrm>
            <a:off x="2668715" y="4384484"/>
            <a:ext cx="374968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Jennifer Fine Art Studio</a:t>
            </a:r>
            <a:r>
              <a:rPr lang="en-US" altLang="zh-CN" spc="-150" dirty="0">
                <a:solidFill>
                  <a:schemeClr val="bg1"/>
                </a:solidFill>
                <a:latin typeface="Impact" panose="020B0806030902050204" pitchFamily="34" charset="0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美术私家课</a:t>
            </a:r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】</a:t>
            </a:r>
            <a:endParaRPr 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B69BF2C1-EA5F-4384-B80B-A4057087995B}"/>
              </a:ext>
            </a:extLst>
          </p:cNvPr>
          <p:cNvSpPr txBox="1"/>
          <p:nvPr/>
        </p:nvSpPr>
        <p:spPr>
          <a:xfrm>
            <a:off x="2668715" y="4773066"/>
            <a:ext cx="3749686" cy="703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F5597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Email: </a:t>
            </a:r>
            <a:r>
              <a:rPr lang="en-US" sz="1400" dirty="0">
                <a:hlinkClick r:id="rId12"/>
              </a:rPr>
              <a:t>yjzhou2019@outlook.com</a:t>
            </a:r>
            <a:endParaRPr lang="en-US" sz="1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WeChat: Jennifer_Zhou711</a:t>
            </a:r>
            <a:endParaRPr 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2A0F828-AC61-40C2-9B83-219EA95B844B}"/>
              </a:ext>
            </a:extLst>
          </p:cNvPr>
          <p:cNvSpPr/>
          <p:nvPr/>
        </p:nvSpPr>
        <p:spPr>
          <a:xfrm>
            <a:off x="0" y="0"/>
            <a:ext cx="12192000" cy="644069"/>
          </a:xfrm>
          <a:prstGeom prst="rect">
            <a:avLst/>
          </a:prstGeom>
          <a:solidFill>
            <a:srgbClr val="939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文本框 9">
            <a:hlinkClick r:id="rId2"/>
            <a:extLst>
              <a:ext uri="{FF2B5EF4-FFF2-40B4-BE49-F238E27FC236}">
                <a16:creationId xmlns="" xmlns:a16="http://schemas.microsoft.com/office/drawing/2014/main" id="{F62D3CAB-AD0B-4401-937F-55A165976058}"/>
              </a:ext>
            </a:extLst>
          </p:cNvPr>
          <p:cNvSpPr txBox="1"/>
          <p:nvPr/>
        </p:nvSpPr>
        <p:spPr>
          <a:xfrm>
            <a:off x="668416" y="2625109"/>
            <a:ext cx="3061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</a:t>
            </a:r>
            <a:r>
              <a:rPr lang="en-US" altLang="zh-CN" sz="2400" dirty="0"/>
              <a:t>M</a:t>
            </a:r>
            <a:r>
              <a:rPr lang="en-US" sz="2400" dirty="0"/>
              <a:t>atter </a:t>
            </a:r>
            <a:r>
              <a:rPr lang="en-US" altLang="zh-CN" sz="2400" dirty="0"/>
              <a:t>Because</a:t>
            </a:r>
            <a:endParaRPr lang="en-US" sz="1600" dirty="0"/>
          </a:p>
        </p:txBody>
      </p:sp>
      <p:sp>
        <p:nvSpPr>
          <p:cNvPr id="11" name="文本框 10">
            <a:hlinkClick r:id="rId2"/>
            <a:extLst>
              <a:ext uri="{FF2B5EF4-FFF2-40B4-BE49-F238E27FC236}">
                <a16:creationId xmlns="" xmlns:a16="http://schemas.microsoft.com/office/drawing/2014/main" id="{8A98BCF4-1915-4097-AA7C-BBE92D970EF4}"/>
              </a:ext>
            </a:extLst>
          </p:cNvPr>
          <p:cNvSpPr txBox="1"/>
          <p:nvPr/>
        </p:nvSpPr>
        <p:spPr>
          <a:xfrm>
            <a:off x="4202089" y="1526636"/>
            <a:ext cx="1308683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Thing</a:t>
            </a:r>
            <a:endParaRPr lang="en-US" sz="1400" dirty="0"/>
          </a:p>
        </p:txBody>
      </p:sp>
      <p:sp>
        <p:nvSpPr>
          <p:cNvPr id="12" name="文本框 11">
            <a:hlinkClick r:id="rId2"/>
            <a:extLst>
              <a:ext uri="{FF2B5EF4-FFF2-40B4-BE49-F238E27FC236}">
                <a16:creationId xmlns="" xmlns:a16="http://schemas.microsoft.com/office/drawing/2014/main" id="{24512B87-B9F1-43C6-8084-CA54F8197514}"/>
              </a:ext>
            </a:extLst>
          </p:cNvPr>
          <p:cNvSpPr txBox="1"/>
          <p:nvPr/>
        </p:nvSpPr>
        <p:spPr>
          <a:xfrm>
            <a:off x="4214789" y="2286077"/>
            <a:ext cx="1275127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People</a:t>
            </a:r>
            <a:endParaRPr lang="en-US" sz="1400" dirty="0"/>
          </a:p>
        </p:txBody>
      </p:sp>
      <p:sp>
        <p:nvSpPr>
          <p:cNvPr id="21" name="文本框 20">
            <a:hlinkClick r:id="rId2"/>
            <a:extLst>
              <a:ext uri="{FF2B5EF4-FFF2-40B4-BE49-F238E27FC236}">
                <a16:creationId xmlns="" xmlns:a16="http://schemas.microsoft.com/office/drawing/2014/main" id="{B49FD8AD-7D0D-440C-8834-1F08C205A122}"/>
              </a:ext>
            </a:extLst>
          </p:cNvPr>
          <p:cNvSpPr txBox="1"/>
          <p:nvPr/>
        </p:nvSpPr>
        <p:spPr>
          <a:xfrm>
            <a:off x="4214789" y="3777665"/>
            <a:ext cx="1249725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Others</a:t>
            </a:r>
            <a:endParaRPr lang="en-US" sz="1400" dirty="0"/>
          </a:p>
        </p:txBody>
      </p:sp>
      <p:pic>
        <p:nvPicPr>
          <p:cNvPr id="23" name="图形 22" descr="添加">
            <a:extLst>
              <a:ext uri="{FF2B5EF4-FFF2-40B4-BE49-F238E27FC236}">
                <a16:creationId xmlns="" xmlns:a16="http://schemas.microsoft.com/office/drawing/2014/main" id="{B01761CC-4EE6-431D-9A93-0A127C66AB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8113" y="2520442"/>
            <a:ext cx="787300" cy="7873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文本框 41">
            <a:hlinkClick r:id="rId2"/>
            <a:extLst>
              <a:ext uri="{FF2B5EF4-FFF2-40B4-BE49-F238E27FC236}">
                <a16:creationId xmlns="" xmlns:a16="http://schemas.microsoft.com/office/drawing/2014/main" id="{28DCC497-6330-478F-BDF4-BC308F4096D0}"/>
              </a:ext>
            </a:extLst>
          </p:cNvPr>
          <p:cNvSpPr txBox="1"/>
          <p:nvPr/>
        </p:nvSpPr>
        <p:spPr>
          <a:xfrm>
            <a:off x="4202089" y="3031871"/>
            <a:ext cx="1275127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Culture</a:t>
            </a:r>
            <a:endParaRPr lang="en-US" sz="1400" dirty="0"/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8411097-6AF9-4192-8B13-4327FC0C166A}"/>
              </a:ext>
            </a:extLst>
          </p:cNvPr>
          <p:cNvSpPr txBox="1"/>
          <p:nvPr/>
        </p:nvSpPr>
        <p:spPr>
          <a:xfrm>
            <a:off x="480270" y="148006"/>
            <a:ext cx="609460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How to interpret this year’s theme:	</a:t>
            </a:r>
          </a:p>
        </p:txBody>
      </p:sp>
      <p:cxnSp>
        <p:nvCxnSpPr>
          <p:cNvPr id="28" name="连接符: 肘形 27">
            <a:extLst>
              <a:ext uri="{FF2B5EF4-FFF2-40B4-BE49-F238E27FC236}">
                <a16:creationId xmlns="" xmlns:a16="http://schemas.microsoft.com/office/drawing/2014/main" id="{B25C71F9-2E92-424A-8297-C64F26FD7FB2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69365" y="3287686"/>
            <a:ext cx="1181546" cy="24944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连接符: 肘形 44">
            <a:extLst>
              <a:ext uri="{FF2B5EF4-FFF2-40B4-BE49-F238E27FC236}">
                <a16:creationId xmlns="" xmlns:a16="http://schemas.microsoft.com/office/drawing/2014/main" id="{9810E1BC-F4A2-4D88-BB57-61FD2CF6EEE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269366" y="2119940"/>
            <a:ext cx="1181546" cy="24944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84C5D3EE-EFAD-4636-8962-1ADA7127D188}"/>
              </a:ext>
            </a:extLst>
          </p:cNvPr>
          <p:cNvSpPr txBox="1"/>
          <p:nvPr/>
        </p:nvSpPr>
        <p:spPr>
          <a:xfrm>
            <a:off x="8280244" y="6319162"/>
            <a:ext cx="374968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Impact" panose="020B0806030902050204" pitchFamily="34" charset="0"/>
              </a:rPr>
              <a:t>Jennifer Fine Art Studio</a:t>
            </a:r>
            <a:r>
              <a:rPr lang="en-US" altLang="zh-CN" spc="-150" dirty="0">
                <a:latin typeface="Impact" panose="020B0806030902050204" pitchFamily="34" charset="0"/>
              </a:rPr>
              <a:t>【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美术私家课</a:t>
            </a:r>
            <a:r>
              <a:rPr lang="en-US" altLang="zh-CN" dirty="0">
                <a:latin typeface="Impact" panose="020B0806030902050204" pitchFamily="34" charset="0"/>
              </a:rPr>
              <a:t>】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914A2172-CBA9-4BE1-9D40-E4403A1CE4BE}"/>
              </a:ext>
            </a:extLst>
          </p:cNvPr>
          <p:cNvSpPr txBox="1"/>
          <p:nvPr/>
        </p:nvSpPr>
        <p:spPr>
          <a:xfrm>
            <a:off x="8280243" y="6098010"/>
            <a:ext cx="3749685" cy="215444"/>
          </a:xfrm>
          <a:prstGeom prst="rect">
            <a:avLst/>
          </a:prstGeom>
          <a:solidFill>
            <a:srgbClr val="2F5597">
              <a:alpha val="60000"/>
            </a:srgbClr>
          </a:solidFill>
        </p:spPr>
        <p:txBody>
          <a:bodyPr wrap="square" tIns="0" bIns="0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</a:schemeClr>
                </a:solidFill>
              </a:rPr>
              <a:t>P</a:t>
            </a:r>
            <a:r>
              <a:rPr lang="en-US" sz="1400" dirty="0">
                <a:solidFill>
                  <a:schemeClr val="tx1">
                    <a:lumMod val="65000"/>
                  </a:schemeClr>
                </a:solidFill>
              </a:rPr>
              <a:t>rovide consolation service</a:t>
            </a:r>
          </a:p>
        </p:txBody>
      </p:sp>
    </p:spTree>
    <p:extLst>
      <p:ext uri="{BB962C8B-B14F-4D97-AF65-F5344CB8AC3E}">
        <p14:creationId xmlns:p14="http://schemas.microsoft.com/office/powerpoint/2010/main" val="28588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02381F1-4271-4D45-A249-7F3090F12A04}"/>
              </a:ext>
            </a:extLst>
          </p:cNvPr>
          <p:cNvSpPr/>
          <p:nvPr/>
        </p:nvSpPr>
        <p:spPr>
          <a:xfrm>
            <a:off x="3254928" y="1098600"/>
            <a:ext cx="6533343" cy="1235519"/>
          </a:xfrm>
          <a:prstGeom prst="rect">
            <a:avLst/>
          </a:prstGeom>
          <a:solidFill>
            <a:schemeClr val="tx2">
              <a:lumMod val="50000"/>
              <a:alpha val="50196"/>
            </a:schemeClr>
          </a:solidFill>
          <a:ln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71FB086-CB91-420A-8488-B131C5F8A08E}"/>
              </a:ext>
            </a:extLst>
          </p:cNvPr>
          <p:cNvSpPr/>
          <p:nvPr/>
        </p:nvSpPr>
        <p:spPr>
          <a:xfrm>
            <a:off x="412225" y="1098600"/>
            <a:ext cx="1701579" cy="1235519"/>
          </a:xfrm>
          <a:prstGeom prst="rect">
            <a:avLst/>
          </a:prstGeom>
          <a:solidFill>
            <a:schemeClr val="tx2">
              <a:lumMod val="50000"/>
              <a:alpha val="50196"/>
            </a:schemeClr>
          </a:solidFill>
          <a:ln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B78D9ED-26D2-4E78-951F-6EAD9E5A8C8F}"/>
              </a:ext>
            </a:extLst>
          </p:cNvPr>
          <p:cNvSpPr/>
          <p:nvPr/>
        </p:nvSpPr>
        <p:spPr>
          <a:xfrm>
            <a:off x="412227" y="813059"/>
            <a:ext cx="1526650" cy="394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2D35196D-D8E3-492C-99FD-91BE72E49137}"/>
              </a:ext>
            </a:extLst>
          </p:cNvPr>
          <p:cNvSpPr txBox="1"/>
          <p:nvPr/>
        </p:nvSpPr>
        <p:spPr>
          <a:xfrm>
            <a:off x="412227" y="756499"/>
            <a:ext cx="1256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</a:rPr>
              <a:t>Scanning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BF8F8572-7805-4799-949D-0E4CDCB8746A}"/>
              </a:ext>
            </a:extLst>
          </p:cNvPr>
          <p:cNvSpPr txBox="1"/>
          <p:nvPr/>
        </p:nvSpPr>
        <p:spPr>
          <a:xfrm>
            <a:off x="3240479" y="756499"/>
            <a:ext cx="1701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</a:rPr>
              <a:t>Photograph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6C6D7BD-F691-4B9A-AAE9-A72C97686B87}"/>
              </a:ext>
            </a:extLst>
          </p:cNvPr>
          <p:cNvSpPr txBox="1"/>
          <p:nvPr/>
        </p:nvSpPr>
        <p:spPr>
          <a:xfrm>
            <a:off x="4391005" y="809227"/>
            <a:ext cx="212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Digital camera or smart phone</a:t>
            </a:r>
            <a:endParaRPr lang="en-US" sz="1200" dirty="0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A92B0C0A-11D6-4A1A-98A5-2FCA8B40E4D6}"/>
              </a:ext>
            </a:extLst>
          </p:cNvPr>
          <p:cNvSpPr txBox="1"/>
          <p:nvPr/>
        </p:nvSpPr>
        <p:spPr>
          <a:xfrm>
            <a:off x="3474715" y="1137497"/>
            <a:ext cx="6239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sz="1400" b="1" dirty="0"/>
              <a:t>Light source: </a:t>
            </a:r>
            <a:r>
              <a:rPr lang="en-US" altLang="zh-CN" sz="1400" dirty="0">
                <a:solidFill>
                  <a:schemeClr val="tx1">
                    <a:lumMod val="65000"/>
                  </a:schemeClr>
                </a:solidFill>
              </a:rPr>
              <a:t>Daylight or Natural light</a:t>
            </a:r>
            <a:endParaRPr lang="en-US" sz="14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1E8E1864-A5FC-4FD9-9839-FA7E797DC6EB}"/>
              </a:ext>
            </a:extLst>
          </p:cNvPr>
          <p:cNvSpPr txBox="1"/>
          <p:nvPr/>
        </p:nvSpPr>
        <p:spPr>
          <a:xfrm>
            <a:off x="3474715" y="1433779"/>
            <a:ext cx="6474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sz="1400" b="1" dirty="0"/>
              <a:t>Filming angle: </a:t>
            </a:r>
            <a:r>
              <a:rPr lang="en-US" altLang="zh-CN" sz="1400" dirty="0">
                <a:solidFill>
                  <a:schemeClr val="tx1">
                    <a:lumMod val="65000"/>
                  </a:schemeClr>
                </a:solidFill>
              </a:rPr>
              <a:t>parallel to your artwork to avoid distortion</a:t>
            </a:r>
            <a:endParaRPr lang="en-US" sz="14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68A9B49-F452-4B88-B7E4-78A98F97890E}"/>
              </a:ext>
            </a:extLst>
          </p:cNvPr>
          <p:cNvSpPr txBox="1"/>
          <p:nvPr/>
        </p:nvSpPr>
        <p:spPr>
          <a:xfrm>
            <a:off x="3474714" y="1730061"/>
            <a:ext cx="653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sz="1400" b="1" dirty="0"/>
              <a:t>Shooting distance: </a:t>
            </a:r>
            <a:r>
              <a:rPr lang="en-US" sz="1400" dirty="0">
                <a:solidFill>
                  <a:schemeClr val="tx1">
                    <a:lumMod val="65000"/>
                  </a:schemeClr>
                </a:solidFill>
              </a:rPr>
              <a:t>hold you smartphone back a little bit  and then zoom in</a:t>
            </a:r>
            <a:endParaRPr lang="en-US" sz="1400" b="1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C1015CE4-EBFE-4EE8-BBF0-DA76DAC12D54}"/>
              </a:ext>
            </a:extLst>
          </p:cNvPr>
          <p:cNvSpPr txBox="1"/>
          <p:nvPr/>
        </p:nvSpPr>
        <p:spPr>
          <a:xfrm>
            <a:off x="3474714" y="2026342"/>
            <a:ext cx="7454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sz="1400" b="1" dirty="0"/>
              <a:t>Focus: </a:t>
            </a:r>
            <a:r>
              <a:rPr lang="en-US" altLang="zh-CN" sz="1400" dirty="0">
                <a:solidFill>
                  <a:schemeClr val="tx1">
                    <a:lumMod val="65000"/>
                  </a:schemeClr>
                </a:solidFill>
              </a:rPr>
              <a:t>No </a:t>
            </a:r>
            <a:r>
              <a:rPr lang="en-US" sz="1400" dirty="0">
                <a:solidFill>
                  <a:schemeClr val="tx1">
                    <a:lumMod val="65000"/>
                  </a:schemeClr>
                </a:solidFill>
              </a:rPr>
              <a:t>autofocus, choose medium value of lightness intensity manually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E69AEAE9-A7A7-4CB6-90CE-8014ECB0E7C3}"/>
              </a:ext>
            </a:extLst>
          </p:cNvPr>
          <p:cNvSpPr txBox="1"/>
          <p:nvPr/>
        </p:nvSpPr>
        <p:spPr>
          <a:xfrm>
            <a:off x="1199903" y="2778316"/>
            <a:ext cx="282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Post-processing your photo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82B546E-5B6B-4354-BFE9-208C38C4927C}"/>
              </a:ext>
            </a:extLst>
          </p:cNvPr>
          <p:cNvSpPr txBox="1"/>
          <p:nvPr/>
        </p:nvSpPr>
        <p:spPr>
          <a:xfrm>
            <a:off x="412226" y="1137497"/>
            <a:ext cx="1701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sz="1400" dirty="0"/>
              <a:t>Resolution</a:t>
            </a:r>
            <a:br>
              <a:rPr lang="en-US" altLang="zh-CN" sz="1400" dirty="0"/>
            </a:br>
            <a:r>
              <a:rPr lang="en-US" altLang="zh-CN" sz="1400" dirty="0">
                <a:solidFill>
                  <a:schemeClr val="tx1">
                    <a:lumMod val="65000"/>
                  </a:schemeClr>
                </a:solidFill>
              </a:rPr>
              <a:t>300 dpi or more</a:t>
            </a:r>
            <a:endParaRPr lang="en-US" sz="14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96B383EF-48CE-4F9A-877D-9697345F3BAE}"/>
              </a:ext>
            </a:extLst>
          </p:cNvPr>
          <p:cNvSpPr txBox="1"/>
          <p:nvPr/>
        </p:nvSpPr>
        <p:spPr>
          <a:xfrm>
            <a:off x="1212319" y="3068348"/>
            <a:ext cx="4026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altLang="zh-CN" dirty="0"/>
              <a:t>Photoshop or  Freeware</a:t>
            </a:r>
            <a:endParaRPr lang="en-US" dirty="0"/>
          </a:p>
        </p:txBody>
      </p:sp>
      <p:cxnSp>
        <p:nvCxnSpPr>
          <p:cNvPr id="15" name="连接符: 肘形 14">
            <a:extLst>
              <a:ext uri="{FF2B5EF4-FFF2-40B4-BE49-F238E27FC236}">
                <a16:creationId xmlns="" xmlns:a16="http://schemas.microsoft.com/office/drawing/2014/main" id="{C557D9AE-0668-4C3A-AF97-B4EC008AF8A0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63016" y="2333295"/>
            <a:ext cx="3913283" cy="824"/>
          </a:xfrm>
          <a:prstGeom prst="bentConnector4">
            <a:avLst>
              <a:gd name="adj1" fmla="val -34401"/>
              <a:gd name="adj2" fmla="val 27842718"/>
            </a:avLst>
          </a:prstGeom>
          <a:solidFill>
            <a:srgbClr val="D6DCE5">
              <a:alpha val="50196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D1675F1C-F26B-45DD-A54B-E77C6A7218C1}"/>
              </a:ext>
            </a:extLst>
          </p:cNvPr>
          <p:cNvCxnSpPr/>
          <p:nvPr/>
        </p:nvCxnSpPr>
        <p:spPr>
          <a:xfrm>
            <a:off x="2596952" y="2582154"/>
            <a:ext cx="0" cy="256111"/>
          </a:xfrm>
          <a:prstGeom prst="line">
            <a:avLst/>
          </a:prstGeom>
          <a:solidFill>
            <a:srgbClr val="D6DCE5">
              <a:alpha val="50196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0670F0BB-55F5-48D2-87E0-22EAB53EBCC0}"/>
              </a:ext>
            </a:extLst>
          </p:cNvPr>
          <p:cNvSpPr/>
          <p:nvPr/>
        </p:nvSpPr>
        <p:spPr>
          <a:xfrm>
            <a:off x="0" y="0"/>
            <a:ext cx="12192000" cy="644069"/>
          </a:xfrm>
          <a:prstGeom prst="rect">
            <a:avLst/>
          </a:prstGeom>
          <a:solidFill>
            <a:srgbClr val="939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A3D7BB59-D3EA-4638-A605-5B55571AA4C6}"/>
              </a:ext>
            </a:extLst>
          </p:cNvPr>
          <p:cNvSpPr txBox="1"/>
          <p:nvPr/>
        </p:nvSpPr>
        <p:spPr>
          <a:xfrm>
            <a:off x="480270" y="148006"/>
            <a:ext cx="609460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 b="1"/>
            </a:lvl1pPr>
          </a:lstStyle>
          <a:p>
            <a:r>
              <a:rPr lang="en-US" dirty="0"/>
              <a:t>How to take a great picture of artwork : 	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18206B38-E5F6-46AF-A4A7-8064CE46EA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43"/>
          <a:stretch/>
        </p:blipFill>
        <p:spPr>
          <a:xfrm>
            <a:off x="6151810" y="2917050"/>
            <a:ext cx="6032132" cy="3156496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cxnSp>
        <p:nvCxnSpPr>
          <p:cNvPr id="23" name="连接符: 肘形 22">
            <a:extLst>
              <a:ext uri="{FF2B5EF4-FFF2-40B4-BE49-F238E27FC236}">
                <a16:creationId xmlns="" xmlns:a16="http://schemas.microsoft.com/office/drawing/2014/main" id="{EDFBCA53-E55D-4E0A-91C9-2242E93D1C7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665675" y="1783312"/>
            <a:ext cx="1049494" cy="804304"/>
          </a:xfrm>
          <a:prstGeom prst="bentConnector3">
            <a:avLst>
              <a:gd name="adj1" fmla="val 6895"/>
            </a:avLst>
          </a:prstGeom>
          <a:solidFill>
            <a:srgbClr val="D6DCE5">
              <a:alpha val="50196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15EDD64B-CA81-4728-99D6-CABF0E4AD01D}"/>
              </a:ext>
            </a:extLst>
          </p:cNvPr>
          <p:cNvSpPr txBox="1"/>
          <p:nvPr/>
        </p:nvSpPr>
        <p:spPr>
          <a:xfrm>
            <a:off x="6001359" y="2583762"/>
            <a:ext cx="324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photograph your work outdoors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203B9FB6-5CCE-4ABB-882B-DF1F0F13FEEB}"/>
              </a:ext>
            </a:extLst>
          </p:cNvPr>
          <p:cNvSpPr txBox="1"/>
          <p:nvPr/>
        </p:nvSpPr>
        <p:spPr>
          <a:xfrm>
            <a:off x="8315579" y="6471811"/>
            <a:ext cx="374968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Impact" panose="020B0806030902050204" pitchFamily="34" charset="0"/>
              </a:rPr>
              <a:t>Jennifer Fine Art Studio</a:t>
            </a:r>
            <a:r>
              <a:rPr lang="en-US" altLang="zh-CN" spc="-150" dirty="0">
                <a:latin typeface="Impact" panose="020B0806030902050204" pitchFamily="34" charset="0"/>
              </a:rPr>
              <a:t>【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美术私家课</a:t>
            </a:r>
            <a:r>
              <a:rPr lang="en-US" altLang="zh-CN" dirty="0">
                <a:latin typeface="Impact" panose="020B0806030902050204" pitchFamily="34" charset="0"/>
              </a:rPr>
              <a:t>】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0252C7DC-3406-4D58-B0B5-9FDB68FD0D95}"/>
              </a:ext>
            </a:extLst>
          </p:cNvPr>
          <p:cNvSpPr txBox="1"/>
          <p:nvPr/>
        </p:nvSpPr>
        <p:spPr>
          <a:xfrm>
            <a:off x="8306358" y="6243915"/>
            <a:ext cx="3749686" cy="215444"/>
          </a:xfrm>
          <a:prstGeom prst="rect">
            <a:avLst/>
          </a:prstGeom>
          <a:solidFill>
            <a:srgbClr val="2F5597">
              <a:alpha val="60000"/>
            </a:srgbClr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 altLang="zh-CN" dirty="0"/>
              <a:t>Provide photograph &amp; photo processing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144</Words>
  <Application>Microsoft Office PowerPoint</Application>
  <PresentationFormat>Widescreen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Microsoft YaHei</vt:lpstr>
      <vt:lpstr>等线</vt:lpstr>
      <vt:lpstr>Arial</vt:lpstr>
      <vt:lpstr>Calibri</vt:lpstr>
      <vt:lpstr>Calibri Light</vt:lpstr>
      <vt:lpstr>Impact</vt:lpstr>
      <vt:lpstr>Wingdings</vt:lpstr>
      <vt:lpstr>Office Theme</vt:lpstr>
      <vt:lpstr>Tips About Reflections Virtual Submission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Bingfeng Li</dc:creator>
  <cp:lastModifiedBy>Shanshan Wu</cp:lastModifiedBy>
  <cp:revision>87</cp:revision>
  <dcterms:created xsi:type="dcterms:W3CDTF">2020-09-28T01:33:41Z</dcterms:created>
  <dcterms:modified xsi:type="dcterms:W3CDTF">2020-10-18T21:31:56Z</dcterms:modified>
</cp:coreProperties>
</file>